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Roboto Slab"/>
      <p:regular r:id="rId18"/>
      <p:bold r:id="rId19"/>
    </p:embeddedFont>
    <p:embeddedFont>
      <p:font typeface="Roboto"/>
      <p:regular r:id="rId20"/>
      <p:bold r:id="rId21"/>
      <p:italic r:id="rId22"/>
      <p:boldItalic r:id="rId23"/>
    </p:embeddedFont>
    <p:embeddedFont>
      <p:font typeface="Amatic SC"/>
      <p:regular r:id="rId24"/>
      <p:bold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22" Type="http://schemas.openxmlformats.org/officeDocument/2006/relationships/font" Target="fonts/Roboto-italic.fntdata"/><Relationship Id="rId21" Type="http://schemas.openxmlformats.org/officeDocument/2006/relationships/font" Target="fonts/Roboto-bold.fntdata"/><Relationship Id="rId24" Type="http://schemas.openxmlformats.org/officeDocument/2006/relationships/font" Target="fonts/AmaticSC-regular.fntdata"/><Relationship Id="rId23" Type="http://schemas.openxmlformats.org/officeDocument/2006/relationships/font" Target="fonts/Robot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AmaticSC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RobotoSlab-bold.fntdata"/><Relationship Id="rId18" Type="http://schemas.openxmlformats.org/officeDocument/2006/relationships/font" Target="fonts/RobotoSlab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a3d906e9f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a3d906e9f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a551efc545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a551efc545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a551efc545_1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a551efc545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a551efc545_1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a551efc545_1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a3d906e9f6_1_26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a3d906e9f6_1_26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a3e2caca3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2a3e2caca3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a3e2caca3d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a3e2caca3d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a3e2caca3d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a3e2caca3d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a3e2caca3d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a3e2caca3d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a3e2caca3d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a3e2caca3d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a3d906e9f6_1_23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a3d906e9f6_1_23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a3e2caca3d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a3e2caca3d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2">
            <a:alphaModFix amt="10000"/>
          </a:blip>
          <a:srcRect b="0" l="0" r="0" t="24998"/>
          <a:stretch/>
        </p:blipFill>
        <p:spPr>
          <a:xfrm>
            <a:off x="-51800" y="-29150"/>
            <a:ext cx="9247601" cy="5201775"/>
          </a:xfrm>
          <a:prstGeom prst="rect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7" name="Google Shape;57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61" name="Google Shape;61;p12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0" y="16"/>
            <a:ext cx="934680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Google Shape;18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" name="Google Shape;23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Google Shape;27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8" name="Google Shape;28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Google Shape;36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7" name="Google Shape;37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9" name="Google Shape;39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43" name="Google Shape;43;p8"/>
          <p:cNvPicPr preferRelativeResize="0"/>
          <p:nvPr/>
        </p:nvPicPr>
        <p:blipFill rotWithShape="1">
          <a:blip r:embed="rId2">
            <a:alphaModFix amt="10000"/>
          </a:blip>
          <a:srcRect b="0" l="0" r="0" t="24505"/>
          <a:stretch/>
        </p:blipFill>
        <p:spPr>
          <a:xfrm>
            <a:off x="0" y="0"/>
            <a:ext cx="9144000" cy="518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6" name="Google Shape;46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7" name="Google Shape;47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8" name="Google Shape;48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9" name="Google Shape;4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Google Shape;5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1.png"/><Relationship Id="rId4" Type="http://schemas.openxmlformats.org/officeDocument/2006/relationships/image" Target="../media/image30.png"/><Relationship Id="rId5" Type="http://schemas.openxmlformats.org/officeDocument/2006/relationships/image" Target="../media/image35.png"/><Relationship Id="rId6" Type="http://schemas.openxmlformats.org/officeDocument/2006/relationships/image" Target="../media/image26.png"/><Relationship Id="rId7" Type="http://schemas.openxmlformats.org/officeDocument/2006/relationships/image" Target="../media/image3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4.png"/><Relationship Id="rId4" Type="http://schemas.openxmlformats.org/officeDocument/2006/relationships/image" Target="../media/image29.png"/><Relationship Id="rId5" Type="http://schemas.openxmlformats.org/officeDocument/2006/relationships/image" Target="../media/image38.png"/><Relationship Id="rId6" Type="http://schemas.openxmlformats.org/officeDocument/2006/relationships/image" Target="../media/image28.png"/><Relationship Id="rId7" Type="http://schemas.openxmlformats.org/officeDocument/2006/relationships/image" Target="../media/image39.png"/><Relationship Id="rId8" Type="http://schemas.openxmlformats.org/officeDocument/2006/relationships/image" Target="../media/image3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jpg"/><Relationship Id="rId4" Type="http://schemas.openxmlformats.org/officeDocument/2006/relationships/image" Target="../media/image22.jpg"/><Relationship Id="rId5" Type="http://schemas.openxmlformats.org/officeDocument/2006/relationships/image" Target="../media/image3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7.png"/><Relationship Id="rId5" Type="http://schemas.openxmlformats.org/officeDocument/2006/relationships/image" Target="../media/image5.png"/><Relationship Id="rId6" Type="http://schemas.openxmlformats.org/officeDocument/2006/relationships/image" Target="../media/image3.png"/><Relationship Id="rId7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jpg"/><Relationship Id="rId4" Type="http://schemas.openxmlformats.org/officeDocument/2006/relationships/image" Target="../media/image21.jpg"/><Relationship Id="rId5" Type="http://schemas.openxmlformats.org/officeDocument/2006/relationships/image" Target="../media/image1.png"/><Relationship Id="rId6" Type="http://schemas.openxmlformats.org/officeDocument/2006/relationships/image" Target="../media/image8.png"/><Relationship Id="rId7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2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image" Target="../media/image14.png"/><Relationship Id="rId5" Type="http://schemas.openxmlformats.org/officeDocument/2006/relationships/image" Target="../media/image2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2.png"/><Relationship Id="rId4" Type="http://schemas.openxmlformats.org/officeDocument/2006/relationships/image" Target="../media/image18.png"/><Relationship Id="rId5" Type="http://schemas.openxmlformats.org/officeDocument/2006/relationships/image" Target="../media/image32.png"/><Relationship Id="rId6" Type="http://schemas.openxmlformats.org/officeDocument/2006/relationships/image" Target="../media/image43.png"/><Relationship Id="rId7" Type="http://schemas.openxmlformats.org/officeDocument/2006/relationships/image" Target="../media/image4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Relationship Id="rId4" Type="http://schemas.openxmlformats.org/officeDocument/2006/relationships/image" Target="../media/image40.png"/><Relationship Id="rId5" Type="http://schemas.openxmlformats.org/officeDocument/2006/relationships/image" Target="../media/image23.png"/><Relationship Id="rId6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755152" y="2376750"/>
            <a:ext cx="6014700" cy="1908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2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2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2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1200">
                <a:latin typeface="Amatic SC"/>
                <a:ea typeface="Amatic SC"/>
                <a:cs typeface="Amatic SC"/>
                <a:sym typeface="Amatic SC"/>
              </a:rPr>
              <a:t>ŠKOLNÍ PARLAMENT</a:t>
            </a:r>
            <a:endParaRPr sz="112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9750" y="3872875"/>
            <a:ext cx="1941202" cy="58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/>
        </p:nvSpPr>
        <p:spPr>
          <a:xfrm>
            <a:off x="433075" y="174075"/>
            <a:ext cx="7315200" cy="25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AKCE: 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českoveský  Mikuláš - prosinec 2023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nadílka ve třídách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MŠ Jesenická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MŠ Široký brod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DPS a obecní úřad Česká Ves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44" name="Google Shape;14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9950" y="2686174"/>
            <a:ext cx="2859448" cy="2218538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5" name="Google Shape;14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35237" y="174075"/>
            <a:ext cx="1920651" cy="2397674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6" name="Google Shape;14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49938" y="174075"/>
            <a:ext cx="2859451" cy="2144588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7" name="Google Shape;147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2093" y="2853749"/>
            <a:ext cx="2573333" cy="19300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8" name="Google Shape;148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53925" y="2639476"/>
            <a:ext cx="1920676" cy="2397775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 txBox="1"/>
          <p:nvPr/>
        </p:nvSpPr>
        <p:spPr>
          <a:xfrm>
            <a:off x="211175" y="139625"/>
            <a:ext cx="5460900" cy="31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PARTICIPATIVNÍ ROZPOČET 2022/2023, ve kterém se prosadilo a realizovalo: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držáky na toaletní papír v kabinkách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sedačky s polštářky na pavilonech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relaxační vaky s podsedáky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velká zrcadla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nazouvací lžíce do šaten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54" name="Google Shape;15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8975" y="91525"/>
            <a:ext cx="1962149" cy="2616178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5" name="Google Shape;15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8025" y="2879125"/>
            <a:ext cx="2101800" cy="21018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6" name="Google Shape;156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3275" y="2938025"/>
            <a:ext cx="1962150" cy="196215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7" name="Google Shape;157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26938" y="675725"/>
            <a:ext cx="2252275" cy="21018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8" name="Google Shape;158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24374" y="2868199"/>
            <a:ext cx="2101800" cy="21018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9" name="Google Shape;159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08825" y="2917825"/>
            <a:ext cx="1962150" cy="196215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73763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4"/>
          <p:cNvSpPr txBox="1"/>
          <p:nvPr>
            <p:ph type="ctrTitle"/>
          </p:nvPr>
        </p:nvSpPr>
        <p:spPr>
          <a:xfrm>
            <a:off x="1640852" y="855300"/>
            <a:ext cx="6014700" cy="1908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2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2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2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1200">
                <a:latin typeface="Amatic SC"/>
                <a:ea typeface="Amatic SC"/>
                <a:cs typeface="Amatic SC"/>
                <a:sym typeface="Amatic SC"/>
              </a:rPr>
              <a:t>ŠKOLNÍ </a:t>
            </a:r>
            <a:r>
              <a:rPr lang="cs" sz="9200">
                <a:latin typeface="Amatic SC"/>
                <a:ea typeface="Amatic SC"/>
                <a:cs typeface="Amatic SC"/>
                <a:sym typeface="Amatic SC"/>
              </a:rPr>
              <a:t>PARLAMENT</a:t>
            </a:r>
            <a:endParaRPr sz="92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65" name="Google Shape;16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3050" y="2513975"/>
            <a:ext cx="1941202" cy="58482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4"/>
          <p:cNvSpPr txBox="1"/>
          <p:nvPr/>
        </p:nvSpPr>
        <p:spPr>
          <a:xfrm>
            <a:off x="5969025" y="4040125"/>
            <a:ext cx="3936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8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děkujeme za pozornost</a:t>
            </a:r>
            <a:endParaRPr sz="18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title"/>
          </p:nvPr>
        </p:nvSpPr>
        <p:spPr>
          <a:xfrm>
            <a:off x="249125" y="109250"/>
            <a:ext cx="3129300" cy="158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>
                <a:latin typeface="Amatic SC"/>
                <a:ea typeface="Amatic SC"/>
                <a:cs typeface="Amatic SC"/>
                <a:sym typeface="Amatic SC"/>
              </a:rPr>
              <a:t>O nás:</a:t>
            </a:r>
            <a:endParaRPr b="1"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73" name="Google Shape;73;p14"/>
          <p:cNvSpPr txBox="1"/>
          <p:nvPr>
            <p:ph idx="4294967295" type="body"/>
          </p:nvPr>
        </p:nvSpPr>
        <p:spPr>
          <a:xfrm>
            <a:off x="249125" y="1690250"/>
            <a:ext cx="2643300" cy="311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matic SC"/>
              <a:buChar char="●"/>
            </a:pP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máme 26 členů</a:t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 od 4.- 9. třídy</a:t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Amatic SC"/>
              <a:buChar char="●"/>
            </a:pP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volíme si předsedu</a:t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 a místopředsedu</a:t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Amatic SC"/>
              <a:buChar char="●"/>
            </a:pP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píší o nás v médiích</a:t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2000"/>
              <a:buFont typeface="Amatic SC"/>
              <a:buChar char="●"/>
            </a:pP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měsíčník </a:t>
            </a: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Českoveský </a:t>
            </a: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zpravodaj</a:t>
            </a:r>
            <a:endParaRPr sz="21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74" name="Google Shape;7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2900" y="276850"/>
            <a:ext cx="3059876" cy="2294899"/>
          </a:xfrm>
          <a:prstGeom prst="rect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15275" y="276850"/>
            <a:ext cx="2417000" cy="3222676"/>
          </a:xfrm>
          <a:prstGeom prst="rect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6" name="Google Shape;7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3138987" y="2750001"/>
            <a:ext cx="3029724" cy="2272274"/>
          </a:xfrm>
          <a:prstGeom prst="rect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type="title"/>
          </p:nvPr>
        </p:nvSpPr>
        <p:spPr>
          <a:xfrm>
            <a:off x="185375" y="198175"/>
            <a:ext cx="4922400" cy="228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AKCE:</a:t>
            </a:r>
            <a:r>
              <a:rPr b="1" lang="cs" sz="2222">
                <a:latin typeface="Amatic SC"/>
                <a:ea typeface="Amatic SC"/>
                <a:cs typeface="Amatic SC"/>
                <a:sym typeface="Amatic SC"/>
              </a:rPr>
              <a:t>  </a:t>
            </a:r>
            <a:endParaRPr b="1" sz="2222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cs" sz="2222">
                <a:latin typeface="Amatic SC"/>
                <a:ea typeface="Amatic SC"/>
                <a:cs typeface="Amatic SC"/>
                <a:sym typeface="Amatic SC"/>
              </a:rPr>
              <a:t>Den dvojčat - květen 2023</a:t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-355599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matic SC"/>
              <a:buChar char="●"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zapojili se všechny třídy i většina učitelů</a:t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600" y="1920325"/>
            <a:ext cx="3538775" cy="2654924"/>
          </a:xfrm>
          <a:prstGeom prst="rect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3" name="Google Shape;8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31576" y="82426"/>
            <a:ext cx="2179126" cy="2515998"/>
          </a:xfrm>
          <a:prstGeom prst="rect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4" name="Google Shape;8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17300" y="129250"/>
            <a:ext cx="2422338" cy="2422338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5" name="Google Shape;85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46037" y="2752600"/>
            <a:ext cx="2284500" cy="22845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6" name="Google Shape;86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31575" y="2805275"/>
            <a:ext cx="2179125" cy="2179125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8250" y="106350"/>
            <a:ext cx="1861174" cy="2601298"/>
          </a:xfrm>
          <a:prstGeom prst="rect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2" name="Google Shape;9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4200" y="2150525"/>
            <a:ext cx="3928801" cy="2601300"/>
          </a:xfrm>
          <a:prstGeom prst="rect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3" name="Google Shape;93;p16"/>
          <p:cNvSpPr txBox="1"/>
          <p:nvPr>
            <p:ph type="title"/>
          </p:nvPr>
        </p:nvSpPr>
        <p:spPr>
          <a:xfrm>
            <a:off x="490175" y="353650"/>
            <a:ext cx="4922400" cy="228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2244">
                <a:latin typeface="Amatic SC"/>
                <a:ea typeface="Amatic SC"/>
                <a:cs typeface="Amatic SC"/>
                <a:sym typeface="Amatic SC"/>
              </a:rPr>
              <a:t>AKCE:  </a:t>
            </a:r>
            <a:endParaRPr b="1" sz="2244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cs" sz="2800">
                <a:latin typeface="Amatic SC"/>
                <a:ea typeface="Amatic SC"/>
                <a:cs typeface="Amatic SC"/>
                <a:sym typeface="Amatic SC"/>
              </a:rPr>
              <a:t>Den dětí - </a:t>
            </a:r>
            <a:r>
              <a:rPr lang="cs" sz="2333">
                <a:latin typeface="Amatic SC"/>
                <a:ea typeface="Amatic SC"/>
                <a:cs typeface="Amatic SC"/>
                <a:sym typeface="Amatic SC"/>
              </a:rPr>
              <a:t>červen 2023</a:t>
            </a:r>
            <a:endParaRPr sz="2333">
              <a:latin typeface="Amatic SC"/>
              <a:ea typeface="Amatic SC"/>
              <a:cs typeface="Amatic SC"/>
              <a:sym typeface="Amatic SC"/>
            </a:endParaRPr>
          </a:p>
          <a:p>
            <a:pPr indent="-361949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matic SC"/>
              <a:buChar char="●"/>
            </a:pPr>
            <a:r>
              <a:rPr lang="cs" sz="2333">
                <a:latin typeface="Amatic SC"/>
                <a:ea typeface="Amatic SC"/>
                <a:cs typeface="Amatic SC"/>
                <a:sym typeface="Amatic SC"/>
              </a:rPr>
              <a:t>každoroční</a:t>
            </a:r>
            <a:r>
              <a:rPr lang="cs" sz="2333">
                <a:latin typeface="Amatic SC"/>
                <a:ea typeface="Amatic SC"/>
                <a:cs typeface="Amatic SC"/>
                <a:sym typeface="Amatic SC"/>
              </a:rPr>
              <a:t> oblíbená a úspěšná aktivita</a:t>
            </a:r>
            <a:endParaRPr sz="2333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4" name="Google Shape;9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5850" y="2778200"/>
            <a:ext cx="2158925" cy="2158925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5" name="Google Shape;95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35849" y="160850"/>
            <a:ext cx="2158925" cy="2158925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6" name="Google Shape;96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670750" y="2921051"/>
            <a:ext cx="2008663" cy="2008663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7"/>
          <p:cNvPicPr preferRelativeResize="0"/>
          <p:nvPr/>
        </p:nvPicPr>
        <p:blipFill rotWithShape="1">
          <a:blip r:embed="rId3">
            <a:alphaModFix/>
          </a:blip>
          <a:srcRect b="0" l="7440" r="35589" t="46763"/>
          <a:stretch/>
        </p:blipFill>
        <p:spPr>
          <a:xfrm>
            <a:off x="586475" y="2678509"/>
            <a:ext cx="4137923" cy="2127841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2" name="Google Shape;102;p17"/>
          <p:cNvSpPr txBox="1"/>
          <p:nvPr>
            <p:ph idx="4294967295" type="title"/>
          </p:nvPr>
        </p:nvSpPr>
        <p:spPr>
          <a:xfrm>
            <a:off x="367188" y="1180675"/>
            <a:ext cx="4204800" cy="2056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AKCE:</a:t>
            </a:r>
            <a:r>
              <a:rPr b="1" lang="cs" sz="2222">
                <a:latin typeface="Amatic SC"/>
                <a:ea typeface="Amatic SC"/>
                <a:cs typeface="Amatic SC"/>
                <a:sym typeface="Amatic SC"/>
              </a:rPr>
              <a:t>  </a:t>
            </a:r>
            <a:endParaRPr b="1" sz="2222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cs" sz="2222">
                <a:latin typeface="Amatic SC"/>
                <a:ea typeface="Amatic SC"/>
                <a:cs typeface="Amatic SC"/>
                <a:sym typeface="Amatic SC"/>
              </a:rPr>
              <a:t>Volba předsednictva</a:t>
            </a:r>
            <a:endParaRPr b="1" sz="2222">
              <a:latin typeface="Amatic SC"/>
              <a:ea typeface="Amatic SC"/>
              <a:cs typeface="Amatic SC"/>
              <a:sym typeface="Amatic SC"/>
            </a:endParaRPr>
          </a:p>
          <a:p>
            <a:pPr indent="-355599" lvl="0" marL="360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matic SC"/>
              <a:buChar char="●"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začátek roku 2023/24</a:t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-355599" lvl="0" marL="360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matic SC"/>
              <a:buChar char="●"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tajné volby v novém designovém “ÍČKU”</a:t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333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6250" y="211425"/>
            <a:ext cx="3739402" cy="2804575"/>
          </a:xfrm>
          <a:prstGeom prst="rect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262600" y="145700"/>
            <a:ext cx="4922400" cy="228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AKCE:</a:t>
            </a:r>
            <a:r>
              <a:rPr b="1" lang="cs" sz="2222">
                <a:latin typeface="Amatic SC"/>
                <a:ea typeface="Amatic SC"/>
                <a:cs typeface="Amatic SC"/>
                <a:sym typeface="Amatic SC"/>
              </a:rPr>
              <a:t>  </a:t>
            </a:r>
            <a:endParaRPr b="1" sz="2222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cs" sz="2222">
                <a:latin typeface="Amatic SC"/>
                <a:ea typeface="Amatic SC"/>
                <a:cs typeface="Amatic SC"/>
                <a:sym typeface="Amatic SC"/>
              </a:rPr>
              <a:t>Pěšky do školy - </a:t>
            </a: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září</a:t>
            </a: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 2023</a:t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-355599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matic SC"/>
              <a:buChar char="●"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nachozeno celkem 4 9,5 km</a:t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-355599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matic SC"/>
              <a:buChar char="●"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zapojila se celá škola! </a:t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09" name="Google Shape;10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1175" y="2148575"/>
            <a:ext cx="2664476" cy="2664476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0" name="Google Shape;110;p18"/>
          <p:cNvPicPr preferRelativeResize="0"/>
          <p:nvPr/>
        </p:nvPicPr>
        <p:blipFill rotWithShape="1">
          <a:blip r:embed="rId4">
            <a:alphaModFix/>
          </a:blip>
          <a:srcRect b="-7538" l="-17291" r="7292" t="0"/>
          <a:stretch/>
        </p:blipFill>
        <p:spPr>
          <a:xfrm>
            <a:off x="5687425" y="145700"/>
            <a:ext cx="3244250" cy="3171625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00">
                <a:alpha val="50000"/>
              </a:srgbClr>
            </a:outerShdw>
          </a:effectLst>
        </p:spPr>
      </p:pic>
      <p:pic>
        <p:nvPicPr>
          <p:cNvPr id="111" name="Google Shape;111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55650" y="992875"/>
            <a:ext cx="2664476" cy="2664476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2200" y="158450"/>
            <a:ext cx="2743025" cy="1990474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7" name="Google Shape;11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8725" y="2827151"/>
            <a:ext cx="2864376" cy="2148298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8" name="Google Shape;118;p19"/>
          <p:cNvSpPr txBox="1"/>
          <p:nvPr/>
        </p:nvSpPr>
        <p:spPr>
          <a:xfrm>
            <a:off x="303350" y="56850"/>
            <a:ext cx="3596700" cy="26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8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AKCE: </a:t>
            </a:r>
            <a:endParaRPr sz="18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cs" sz="18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 Den naruby - listopad 2023</a:t>
            </a:r>
            <a:endParaRPr sz="18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matic SC"/>
              <a:buChar char="●"/>
            </a:pPr>
            <a:r>
              <a:rPr lang="cs" sz="18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žáci II. stupně učili na prvním stupni a ve svých třídách</a:t>
            </a:r>
            <a:endParaRPr sz="18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matic SC"/>
              <a:buChar char="●"/>
            </a:pPr>
            <a:r>
              <a:rPr lang="cs" sz="18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I. stupeň si troufl připravit aktivity do hodiny na II. stupni</a:t>
            </a:r>
            <a:endParaRPr sz="18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matic SC"/>
              <a:buChar char="●"/>
            </a:pPr>
            <a:r>
              <a:rPr lang="cs" sz="18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nápaditý kodex oblékání </a:t>
            </a:r>
            <a:r>
              <a:rPr lang="cs" sz="18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samozřejmostí</a:t>
            </a:r>
            <a:r>
              <a:rPr lang="cs" sz="18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 :) </a:t>
            </a:r>
            <a:endParaRPr sz="18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19" name="Google Shape;11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67700" y="2487225"/>
            <a:ext cx="2864376" cy="2148275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0"/>
          <p:cNvSpPr txBox="1"/>
          <p:nvPr>
            <p:ph idx="4294967295" type="ctrTitle"/>
          </p:nvPr>
        </p:nvSpPr>
        <p:spPr>
          <a:xfrm>
            <a:off x="159550" y="1116363"/>
            <a:ext cx="5783400" cy="61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akce:</a:t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222">
                <a:latin typeface="Amatic SC"/>
                <a:ea typeface="Amatic SC"/>
                <a:cs typeface="Amatic SC"/>
                <a:sym typeface="Amatic SC"/>
              </a:rPr>
              <a:t>Českoveský yarda - říjen 2023</a:t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22">
              <a:latin typeface="Amatic SC"/>
              <a:ea typeface="Amatic SC"/>
              <a:cs typeface="Amatic SC"/>
              <a:sym typeface="Amatic SC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ct val="100000"/>
              <a:buFont typeface="Amatic SC"/>
              <a:buChar char="●"/>
            </a:pP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každoroční</a:t>
            </a: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 spolupráce </a:t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000">
                <a:latin typeface="Amatic SC"/>
                <a:ea typeface="Amatic SC"/>
                <a:cs typeface="Amatic SC"/>
                <a:sym typeface="Amatic SC"/>
              </a:rPr>
              <a:t>školy a obce</a:t>
            </a:r>
            <a:endParaRPr sz="20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25" name="Google Shape;12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7100" y="226625"/>
            <a:ext cx="2961377" cy="2090902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6" name="Google Shape;12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50100" y="234350"/>
            <a:ext cx="3056952" cy="2037426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7" name="Google Shape;127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17102" y="2469925"/>
            <a:ext cx="2961377" cy="2348304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8" name="Google Shape;128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45675" y="2460538"/>
            <a:ext cx="2961377" cy="2367082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9" name="Google Shape;129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2300" y="2015575"/>
            <a:ext cx="1874247" cy="2812052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/>
        </p:nvSpPr>
        <p:spPr>
          <a:xfrm>
            <a:off x="267975" y="91525"/>
            <a:ext cx="7315200" cy="15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AKCE:  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Studentská rada -  říjen a listopad 2023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matic SC"/>
              <a:buChar char="●"/>
            </a:pPr>
            <a:r>
              <a:rPr lang="cs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pod záštitou vzdělávání jesenicko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5388" y="3164775"/>
            <a:ext cx="2545024" cy="1908776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6" name="Google Shape;13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1350" y="1963389"/>
            <a:ext cx="2848151" cy="2136113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7" name="Google Shape;137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0" y="167725"/>
            <a:ext cx="2033350" cy="2863275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8" name="Google Shape;138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26375" y="1133837"/>
            <a:ext cx="2033350" cy="2875817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