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23" roundtripDataSignature="AMtx7mg/AUk+cnhaa1Cj2uAmifkft6LUj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22" Type="http://schemas.openxmlformats.org/officeDocument/2006/relationships/slide" Target="slides/slide17.xml"/><Relationship Id="rId10" Type="http://schemas.openxmlformats.org/officeDocument/2006/relationships/slide" Target="slides/slide5.xml"/><Relationship Id="rId21" Type="http://schemas.openxmlformats.org/officeDocument/2006/relationships/slide" Target="slides/slide16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customschemas.google.com/relationships/presentationmetadata" Target="meta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7" name="Google Shape;5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" name="Google Shape;6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" name="Google Shape;7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8" name="Google Shape;7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5" name="Google Shape;8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7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" name="Google Shape;10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" name="Google Shape;11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" name="Google Shape;11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5" name="Google Shape;12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1" name="Google Shape;131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" name="Google Shape;13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3" name="Google Shape;14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0" name="Google Shape;15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9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1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5" name="Google Shape;15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6" name="Google Shape;16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1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9" name="Google Shape;19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22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22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4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24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5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6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26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26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26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7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28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28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7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hyperlink" Target="https://www.facebook.com/profile.php?id=100086304166523" TargetMode="Externa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jpg"/><Relationship Id="rId4" Type="http://schemas.openxmlformats.org/officeDocument/2006/relationships/image" Target="../media/image5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jpg"/><Relationship Id="rId4" Type="http://schemas.openxmlformats.org/officeDocument/2006/relationships/image" Target="../media/image2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7.jpg"/><Relationship Id="rId4" Type="http://schemas.openxmlformats.org/officeDocument/2006/relationships/image" Target="../media/image4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7.jpg"/><Relationship Id="rId4" Type="http://schemas.openxmlformats.org/officeDocument/2006/relationships/image" Target="../media/image8.jpg"/><Relationship Id="rId5" Type="http://schemas.openxmlformats.org/officeDocument/2006/relationships/image" Target="../media/image3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2953" y="0"/>
            <a:ext cx="761809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cs" sz="3620">
                <a:latin typeface="Calibri"/>
                <a:ea typeface="Calibri"/>
                <a:cs typeface="Calibri"/>
                <a:sym typeface="Calibri"/>
              </a:rPr>
              <a:t>Rada rodičů při ZŠ Česká Ves, z.s.</a:t>
            </a:r>
            <a:endParaRPr b="1" sz="362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10000"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0588"/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  <a:p>
            <a:pPr indent="-382532" lvl="0" marL="45720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285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jsme spolek rodičů, který úzce spolupracuje se školou a obcí </a:t>
            </a:r>
            <a:endParaRPr sz="285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60022" lvl="0" marL="360000" rtl="0" algn="just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285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podílíme se na financování odměn pro děti, dopravy </a:t>
            </a:r>
            <a:endParaRPr sz="285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360000" rtl="0" algn="just">
              <a:lnSpc>
                <a:spcPct val="110000"/>
              </a:lnSpc>
              <a:spcBef>
                <a:spcPts val="1200"/>
              </a:spcBef>
              <a:spcAft>
                <a:spcPts val="0"/>
              </a:spcAft>
              <a:buSzPct val="74277"/>
              <a:buNone/>
            </a:pPr>
            <a:r>
              <a:rPr lang="cs" sz="285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 soutěže a kulturní podujetí</a:t>
            </a:r>
            <a:endParaRPr sz="285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2532" lvl="0" marL="45720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285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organizujeme akce a tvořivé dílny</a:t>
            </a:r>
            <a:endParaRPr sz="285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82532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Char char="-"/>
            </a:pPr>
            <a:r>
              <a:rPr lang="cs" sz="285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máme 14 členů (stále se snižující počet)</a:t>
            </a:r>
            <a:endParaRPr sz="285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1" name="Google Shape;6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09000" y="140087"/>
            <a:ext cx="1751525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cs" sz="3620">
                <a:latin typeface="Calibri"/>
                <a:ea typeface="Calibri"/>
                <a:cs typeface="Calibri"/>
                <a:sym typeface="Calibri"/>
              </a:rPr>
              <a:t>Finance - dotace obce Česká Ves</a:t>
            </a:r>
            <a:endParaRPr b="1" sz="362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3"/>
          <p:cNvSpPr txBox="1"/>
          <p:nvPr>
            <p:ph idx="1" type="body"/>
          </p:nvPr>
        </p:nvSpPr>
        <p:spPr>
          <a:xfrm>
            <a:off x="311700" y="1152475"/>
            <a:ext cx="8520600" cy="37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200">
              <a:solidFill>
                <a:schemeClr val="dk1"/>
              </a:solidFill>
            </a:endParaRPr>
          </a:p>
          <a:p>
            <a:pPr indent="-368300" lvl="0" marL="45720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b="1" lang="cs" sz="22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suma 16 000 Kč</a:t>
            </a:r>
            <a:endParaRPr b="1" sz="220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Char char="-"/>
            </a:pPr>
            <a:r>
              <a:rPr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100% použito na materiál, přípravu a odměny na akcích pro děti	 (Mikuláš, Vánoční a Velikonoční dílny, Den dětí, Dýňová slavnost, Pohádkový les, Pálení čarodějnic, Masopust…)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8" name="Google Shape;6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80775" y="270725"/>
            <a:ext cx="1751525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cs" sz="3620">
                <a:latin typeface="Calibri"/>
                <a:ea typeface="Calibri"/>
                <a:cs typeface="Calibri"/>
                <a:sym typeface="Calibri"/>
              </a:rPr>
              <a:t>Finance - dotace společnosti </a:t>
            </a:r>
            <a:endParaRPr b="1" sz="3620">
              <a:latin typeface="Calibri"/>
              <a:ea typeface="Calibri"/>
              <a:cs typeface="Calibri"/>
              <a:sym typeface="Calibri"/>
            </a:endParaRPr>
          </a:p>
          <a:p>
            <a:pPr indent="4572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cs" sz="3620">
                <a:latin typeface="Calibri"/>
                <a:ea typeface="Calibri"/>
                <a:cs typeface="Calibri"/>
                <a:sym typeface="Calibri"/>
              </a:rPr>
              <a:t>Řetězárna a.s. </a:t>
            </a:r>
            <a:endParaRPr b="1" sz="362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4"/>
          <p:cNvSpPr txBox="1"/>
          <p:nvPr>
            <p:ph idx="1" type="body"/>
          </p:nvPr>
        </p:nvSpPr>
        <p:spPr>
          <a:xfrm>
            <a:off x="311700" y="1152475"/>
            <a:ext cx="8520600" cy="37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200">
              <a:solidFill>
                <a:schemeClr val="dk1"/>
              </a:solidFill>
            </a:endParaRPr>
          </a:p>
          <a:p>
            <a:pPr indent="-368300" lvl="0" marL="45720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b="1" lang="cs" sz="22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suma 5 000 Kč</a:t>
            </a:r>
            <a:endParaRPr b="1" sz="220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4191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Char char="-"/>
            </a:pPr>
            <a:r>
              <a:rPr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100% použito na materiál, přípravu a odměny na akcích pro děti	 (Mikuláš, Vánoční a Velikonoční dílny, Den dětí, Dýňová slavnost, Pohádkový les, Pálení čarodějnic, Masopust …)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5" name="Google Shape;75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80775" y="270725"/>
            <a:ext cx="1751525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cs" sz="3620">
                <a:latin typeface="Calibri"/>
                <a:ea typeface="Calibri"/>
                <a:cs typeface="Calibri"/>
                <a:sym typeface="Calibri"/>
              </a:rPr>
              <a:t>Finance - dotace 2025</a:t>
            </a:r>
            <a:endParaRPr b="1" sz="362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>
            <p:ph idx="1" type="body"/>
          </p:nvPr>
        </p:nvSpPr>
        <p:spPr>
          <a:xfrm>
            <a:off x="311700" y="1152475"/>
            <a:ext cx="8520600" cy="37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9144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b="1" sz="2200">
              <a:solidFill>
                <a:schemeClr val="dk1"/>
              </a:solidFill>
            </a:endParaRPr>
          </a:p>
          <a:p>
            <a:pPr indent="0" lvl="0" marL="0" rtl="0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b="1" lang="cs" sz="3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Děkujeme obci Česká Ves a společnosti Řetězárna a.s. za podporu při celoroční činnosti.</a:t>
            </a:r>
            <a:endParaRPr sz="3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2" name="Google Shape;8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211823" y="3279648"/>
            <a:ext cx="2714199" cy="16501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cs" sz="3620">
                <a:latin typeface="Calibri"/>
                <a:ea typeface="Calibri"/>
                <a:cs typeface="Calibri"/>
                <a:sym typeface="Calibri"/>
              </a:rPr>
              <a:t>Finance - 2024/25</a:t>
            </a:r>
            <a:endParaRPr b="1" sz="362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  <a:p>
            <a:pPr indent="-368300" lvl="0" marL="457200" rtl="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příspěvky rodičů - nevybíraly se z důvodu povodní</a:t>
            </a:r>
            <a:endParaRPr sz="220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Char char="-"/>
            </a:pPr>
            <a:r>
              <a:rPr lang="cs" sz="22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příspěvky donátorů po povodních </a:t>
            </a:r>
            <a:r>
              <a:rPr b="1" lang="cs" sz="22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414 600 Kč</a:t>
            </a:r>
            <a:endParaRPr b="1" sz="2200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68300" lvl="0" marL="45720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Char char="-"/>
            </a:pPr>
            <a:r>
              <a:rPr b="1" lang="cs" sz="22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papučkovné 700 Kč/žák  ca 150 000 Kč</a:t>
            </a:r>
            <a:r>
              <a:rPr b="1" lang="cs" sz="2200">
                <a:solidFill>
                  <a:schemeClr val="dk1"/>
                </a:solidFill>
              </a:rPr>
              <a:t>							</a:t>
            </a:r>
            <a:endParaRPr b="1" sz="2200">
              <a:solidFill>
                <a:schemeClr val="dk1"/>
              </a:solidFill>
            </a:endParaRPr>
          </a:p>
        </p:txBody>
      </p:sp>
      <p:pic>
        <p:nvPicPr>
          <p:cNvPr id="89" name="Google Shape;8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80775" y="284950"/>
            <a:ext cx="1751525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lang="cs"/>
              <a:t>Finance – příspěvky po povodních od donátorů</a:t>
            </a:r>
            <a:endParaRPr b="1"/>
          </a:p>
        </p:txBody>
      </p:sp>
      <p:sp>
        <p:nvSpPr>
          <p:cNvPr id="95" name="Google Shape;95;p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1143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Příspěvky se použijí na nákladnější potřeby základní školy a dětí po předchozí domluvě s vedením školy. 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1143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-"/>
            </a:pPr>
            <a:r>
              <a:rPr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dovybavení učeben po rekonstrukci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-"/>
            </a:pPr>
            <a:r>
              <a:rPr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pomůcky pro žáky</a:t>
            </a:r>
            <a:endParaRPr/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libri"/>
              <a:buChar char="-"/>
            </a:pPr>
            <a:r>
              <a:rPr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programy a výdaje spojené s dětmi a výukou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1143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1143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1143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b="1"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Děkujeme všem, kteří přispěli na náš účet. </a:t>
            </a:r>
            <a:endParaRPr/>
          </a:p>
          <a:p>
            <a:pPr indent="-2286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</p:txBody>
      </p:sp>
      <p:pic>
        <p:nvPicPr>
          <p:cNvPr id="96" name="Google Shape;9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595872" y="3566160"/>
            <a:ext cx="2330150" cy="13636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cs" sz="3620">
                <a:latin typeface="Calibri"/>
                <a:ea typeface="Calibri"/>
                <a:cs typeface="Calibri"/>
                <a:sym typeface="Calibri"/>
              </a:rPr>
              <a:t>Finance - výdaje 2024/25</a:t>
            </a:r>
            <a:endParaRPr b="1" sz="362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8"/>
          <p:cNvSpPr txBox="1"/>
          <p:nvPr>
            <p:ph idx="1" type="body"/>
          </p:nvPr>
        </p:nvSpPr>
        <p:spPr>
          <a:xfrm>
            <a:off x="311700" y="1152475"/>
            <a:ext cx="8520600" cy="37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62500" lnSpcReduction="20000"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96000"/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  <a:p>
            <a:pPr indent="-366088" lvl="0" marL="45720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99974"/>
              <a:buFont typeface="Calibri"/>
              <a:buChar char="-"/>
            </a:pPr>
            <a:r>
              <a:rPr lang="cs" sz="3934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doprava (soutěže,kultura,akce) 	             	15 000 Kč</a:t>
            </a:r>
            <a:endParaRPr sz="3934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6608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9974"/>
              <a:buFont typeface="Calibri"/>
              <a:buChar char="-"/>
            </a:pPr>
            <a:r>
              <a:rPr lang="cs" sz="3934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odměny pro třídy na konci šk.roku 		28 000Kč</a:t>
            </a:r>
            <a:endParaRPr sz="3934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6608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9974"/>
              <a:buFont typeface="Calibri"/>
              <a:buChar char="-"/>
            </a:pPr>
            <a:r>
              <a:rPr lang="cs" sz="3934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odměny na školní akce, soutěže, vstupenky  	28 000 Kč</a:t>
            </a:r>
            <a:endParaRPr sz="3934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66088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99974"/>
              <a:buFont typeface="Calibri"/>
              <a:buChar char="-"/>
            </a:pPr>
            <a:r>
              <a:rPr lang="cs" sz="3934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jiné						12 000 Kč</a:t>
            </a:r>
            <a:endParaRPr sz="3934">
              <a:solidFill>
                <a:schemeClr val="dk1"/>
              </a:solidFill>
              <a:highlight>
                <a:schemeClr val="lt1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-333411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76212"/>
              <a:buChar char="-"/>
            </a:pPr>
            <a:r>
              <a:rPr b="1" lang="cs" sz="3934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celkem	             		  	            83 000 Kč</a:t>
            </a:r>
            <a:r>
              <a:rPr b="1" lang="cs" sz="3000">
                <a:solidFill>
                  <a:schemeClr val="dk1"/>
                </a:solidFill>
                <a:highlight>
                  <a:schemeClr val="lt1"/>
                </a:highlight>
                <a:latin typeface="Calibri"/>
                <a:ea typeface="Calibri"/>
                <a:cs typeface="Calibri"/>
                <a:sym typeface="Calibri"/>
              </a:rPr>
              <a:t>	</a:t>
            </a:r>
            <a:r>
              <a:rPr lang="cs" sz="3000">
                <a:solidFill>
                  <a:schemeClr val="dk1"/>
                </a:solidFill>
                <a:highlight>
                  <a:schemeClr val="lt1"/>
                </a:highlight>
              </a:rPr>
              <a:t>	</a:t>
            </a:r>
            <a:r>
              <a:rPr lang="cs" sz="3000">
                <a:solidFill>
                  <a:schemeClr val="dk1"/>
                </a:solidFill>
              </a:rPr>
              <a:t>								</a:t>
            </a:r>
            <a:endParaRPr sz="3000">
              <a:solidFill>
                <a:schemeClr val="dk1"/>
              </a:solidFill>
            </a:endParaRPr>
          </a:p>
        </p:txBody>
      </p:sp>
      <p:pic>
        <p:nvPicPr>
          <p:cNvPr id="103" name="Google Shape;103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080775" y="270725"/>
            <a:ext cx="1751525" cy="1182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cs" sz="3620">
                <a:latin typeface="Calibri"/>
                <a:ea typeface="Calibri"/>
                <a:cs typeface="Calibri"/>
                <a:sym typeface="Calibri"/>
              </a:rPr>
              <a:t>Školní rok 2025/26</a:t>
            </a:r>
            <a:endParaRPr b="1" sz="362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9"/>
          <p:cNvSpPr txBox="1"/>
          <p:nvPr>
            <p:ph idx="1" type="body"/>
          </p:nvPr>
        </p:nvSpPr>
        <p:spPr>
          <a:xfrm>
            <a:off x="311700" y="1152475"/>
            <a:ext cx="8520600" cy="3777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3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c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Příspěvek 200 Kč / dítě bude stržen z e-pokladny koncem října 2025.</a:t>
            </a:r>
            <a:endParaRPr sz="2200">
              <a:solidFill>
                <a:schemeClr val="dk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 sz="2200">
              <a:solidFill>
                <a:schemeClr val="dk1"/>
              </a:solidFill>
              <a:highlight>
                <a:srgbClr val="FFFF00"/>
              </a:highlight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rPr lang="cs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							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0" name="Google Shape;11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04375" y="270700"/>
            <a:ext cx="3013426" cy="203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lang="cs"/>
              <a:t>Co jsme pro Vás připravili v tomto školním roce?</a:t>
            </a:r>
            <a:endParaRPr/>
          </a:p>
        </p:txBody>
      </p:sp>
      <p:sp>
        <p:nvSpPr>
          <p:cNvPr id="116" name="Google Shape;116;p1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c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13. 9. 2025 – Po stopách pračlověka 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c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17. 10. 2025 - Dýňová slavnost 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c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25. 10. 2025 - Loupežníci na rozhledně Zlatý Chlum </a:t>
            </a:r>
            <a:endParaRPr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c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5. 12. 2025 - Českoveský Mikuláš 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c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12. 12. 2025 - Vánoční dílničky 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ctr">
              <a:lnSpc>
                <a:spcPct val="10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cs" sz="2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Další akce prosím sledujte na našem Facebooku a Instagramu </a:t>
            </a:r>
            <a:r>
              <a:rPr lang="cs" sz="21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Rady rodičů</a:t>
            </a:r>
            <a:endParaRPr sz="2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0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84675" y="1389175"/>
            <a:ext cx="1751525" cy="118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76376" y="547878"/>
            <a:ext cx="5396992" cy="40477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64225" y="242225"/>
            <a:ext cx="1751525" cy="118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728266" y="176784"/>
            <a:ext cx="6535959" cy="48585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Google Shape;133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64225" y="242225"/>
            <a:ext cx="1751525" cy="118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5765" y="365759"/>
            <a:ext cx="6588459" cy="44874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64225" y="242225"/>
            <a:ext cx="1751525" cy="118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1927" y="463295"/>
            <a:ext cx="6792298" cy="3820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264225" y="242225"/>
            <a:ext cx="1751525" cy="118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10242" y="286512"/>
            <a:ext cx="4012909" cy="4462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22271" y="1424800"/>
            <a:ext cx="4157847" cy="19966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 sz="2400">
                <a:solidFill>
                  <a:srgbClr val="FF388C"/>
                </a:solidFill>
              </a:rPr>
              <a:t></a:t>
            </a:r>
            <a:r>
              <a:rPr lang="cs" sz="3000">
                <a:solidFill>
                  <a:srgbClr val="FFFFFF"/>
                </a:solidFill>
              </a:rPr>
              <a:t>Uvítáme každého nového rodiče, který by nám chtěl pomáhat.</a:t>
            </a:r>
            <a:endParaRPr sz="3000">
              <a:solidFill>
                <a:srgbClr val="FFFFFF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 sz="2400">
                <a:solidFill>
                  <a:srgbClr val="FF388C"/>
                </a:solidFill>
              </a:rPr>
              <a:t></a:t>
            </a:r>
            <a:endParaRPr sz="2400">
              <a:solidFill>
                <a:srgbClr val="FF388C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SzPts val="1800"/>
              <a:buNone/>
            </a:pPr>
            <a:r>
              <a:rPr lang="cs" sz="3000">
                <a:solidFill>
                  <a:srgbClr val="FFFFFF"/>
                </a:solidFill>
              </a:rPr>
              <a:t>	Přejeme dětem, rodičům a učitelům krásný a klidný školní rok</a:t>
            </a:r>
            <a:endParaRPr/>
          </a:p>
        </p:txBody>
      </p:sp>
      <p:pic>
        <p:nvPicPr>
          <p:cNvPr id="153" name="Google Shape;15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5552" y="279654"/>
            <a:ext cx="8778240" cy="43891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b="1" lang="cs"/>
              <a:t>Přidejte se k nám, rodiče - děláme to pro naše děti :-)</a:t>
            </a:r>
            <a:endParaRPr b="1"/>
          </a:p>
        </p:txBody>
      </p:sp>
      <p:sp>
        <p:nvSpPr>
          <p:cNvPr id="159" name="Google Shape;159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cs"/>
              <a:t>Další termín schůzky Rady rodičů je</a:t>
            </a:r>
            <a:endParaRPr/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b="1" lang="cs" sz="2500"/>
              <a:t>2. 10. 2025 </a:t>
            </a:r>
            <a:endParaRPr/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cs"/>
              <a:t>- místo schůzky upřesníme na facebooku a instagramu</a:t>
            </a:r>
            <a:endParaRPr/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SzPts val="1800"/>
              <a:buNone/>
            </a:pPr>
            <a:r>
              <a:rPr lang="cs"/>
              <a:t>Budeme řešit nadcházející akce pro děti. Můžete se přijít podívat. Není třeba se účastnit každé akce, i občasná výpomoc je velká pomoc.</a:t>
            </a:r>
            <a:endParaRPr/>
          </a:p>
          <a:p>
            <a:pPr indent="0" lvl="0" marL="0" rtl="0" algn="ctr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SzPts val="1800"/>
              <a:buNone/>
            </a:pPr>
            <a:r>
              <a:rPr lang="cs"/>
              <a:t>Děkujeme</a:t>
            </a:r>
            <a:endParaRPr/>
          </a:p>
        </p:txBody>
      </p:sp>
      <p:pic>
        <p:nvPicPr>
          <p:cNvPr id="160" name="Google Shape;160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81137" y="3819775"/>
            <a:ext cx="1781724" cy="1202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/>
</file>